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56" r:id="rId2"/>
    <p:sldId id="335" r:id="rId3"/>
    <p:sldId id="352" r:id="rId4"/>
    <p:sldId id="346" r:id="rId5"/>
    <p:sldId id="257" r:id="rId6"/>
    <p:sldId id="347" r:id="rId7"/>
    <p:sldId id="261" r:id="rId8"/>
    <p:sldId id="262" r:id="rId9"/>
    <p:sldId id="263" r:id="rId10"/>
    <p:sldId id="348" r:id="rId11"/>
    <p:sldId id="264" r:id="rId12"/>
    <p:sldId id="266" r:id="rId13"/>
    <p:sldId id="267" r:id="rId14"/>
    <p:sldId id="336" r:id="rId15"/>
    <p:sldId id="270" r:id="rId16"/>
    <p:sldId id="299" r:id="rId17"/>
    <p:sldId id="272" r:id="rId18"/>
    <p:sldId id="353" r:id="rId19"/>
    <p:sldId id="370" r:id="rId20"/>
    <p:sldId id="317" r:id="rId21"/>
    <p:sldId id="318" r:id="rId22"/>
    <p:sldId id="273" r:id="rId23"/>
    <p:sldId id="288" r:id="rId24"/>
    <p:sldId id="349" r:id="rId25"/>
    <p:sldId id="350" r:id="rId26"/>
    <p:sldId id="351" r:id="rId27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Estilo cl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357" autoAdjust="0"/>
    <p:restoredTop sz="94660"/>
  </p:normalViewPr>
  <p:slideViewPr>
    <p:cSldViewPr>
      <p:cViewPr varScale="1">
        <p:scale>
          <a:sx n="69" d="100"/>
          <a:sy n="69" d="100"/>
        </p:scale>
        <p:origin x="1626" y="7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CD7B84-10A0-45A7-8042-B4FB5FC409D8}" type="datetimeFigureOut">
              <a:rPr lang="es-MX" smtClean="0"/>
              <a:t>07/10/2019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B181D3-6303-4715-A957-197F8DCAEF7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120801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B181D3-6303-4715-A957-197F8DCAEF78}" type="slidenum">
              <a:rPr lang="es-MX" smtClean="0"/>
              <a:t>20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376743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C9F62-B1A7-4D05-BFE7-918F4454B273}" type="datetimeFigureOut">
              <a:rPr lang="es-MX" smtClean="0"/>
              <a:t>07/10/2019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E6653-2D0D-4B91-A0AD-A9CA63BB58AF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475293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C9F62-B1A7-4D05-BFE7-918F4454B273}" type="datetimeFigureOut">
              <a:rPr lang="es-MX" smtClean="0"/>
              <a:t>07/10/2019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E6653-2D0D-4B91-A0AD-A9CA63BB58AF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5956879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C9F62-B1A7-4D05-BFE7-918F4454B273}" type="datetimeFigureOut">
              <a:rPr lang="es-MX" smtClean="0"/>
              <a:t>07/10/2019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E6653-2D0D-4B91-A0AD-A9CA63BB58AF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696785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C9F62-B1A7-4D05-BFE7-918F4454B273}" type="datetimeFigureOut">
              <a:rPr lang="es-MX" smtClean="0"/>
              <a:t>07/10/2019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E6653-2D0D-4B91-A0AD-A9CA63BB58AF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8299520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C9F62-B1A7-4D05-BFE7-918F4454B273}" type="datetimeFigureOut">
              <a:rPr lang="es-MX" smtClean="0"/>
              <a:t>07/10/2019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E6653-2D0D-4B91-A0AD-A9CA63BB58AF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2516903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C9F62-B1A7-4D05-BFE7-918F4454B273}" type="datetimeFigureOut">
              <a:rPr lang="es-MX" smtClean="0"/>
              <a:t>07/10/2019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E6653-2D0D-4B91-A0AD-A9CA63BB58AF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1454105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C9F62-B1A7-4D05-BFE7-918F4454B273}" type="datetimeFigureOut">
              <a:rPr lang="es-MX" smtClean="0"/>
              <a:t>07/10/2019</a:t>
            </a:fld>
            <a:endParaRPr lang="es-MX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E6653-2D0D-4B91-A0AD-A9CA63BB58AF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1759089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C9F62-B1A7-4D05-BFE7-918F4454B273}" type="datetimeFigureOut">
              <a:rPr lang="es-MX" smtClean="0"/>
              <a:t>07/10/2019</a:t>
            </a:fld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E6653-2D0D-4B91-A0AD-A9CA63BB58AF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0090763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C9F62-B1A7-4D05-BFE7-918F4454B273}" type="datetimeFigureOut">
              <a:rPr lang="es-MX" smtClean="0"/>
              <a:t>07/10/2019</a:t>
            </a:fld>
            <a:endParaRPr lang="es-MX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E6653-2D0D-4B91-A0AD-A9CA63BB58AF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5853080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C9F62-B1A7-4D05-BFE7-918F4454B273}" type="datetimeFigureOut">
              <a:rPr lang="es-MX" smtClean="0"/>
              <a:t>07/10/2019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E6653-2D0D-4B91-A0AD-A9CA63BB58AF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4189626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C9F62-B1A7-4D05-BFE7-918F4454B273}" type="datetimeFigureOut">
              <a:rPr lang="es-MX" smtClean="0"/>
              <a:t>07/10/2019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E6653-2D0D-4B91-A0AD-A9CA63BB58AF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0828148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46000"/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0C9F62-B1A7-4D05-BFE7-918F4454B273}" type="datetimeFigureOut">
              <a:rPr lang="es-MX" smtClean="0"/>
              <a:t>07/10/2019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9E6653-2D0D-4B91-A0AD-A9CA63BB58AF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0348068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../KL25P80M48SF0RM.pdf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../KL25P80M48SF0RM.pdf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Programación del </a:t>
            </a:r>
            <a:r>
              <a:rPr lang="es-MX" dirty="0" err="1" smtClean="0"/>
              <a:t>freescale</a:t>
            </a:r>
            <a:r>
              <a:rPr lang="es-MX" dirty="0" smtClean="0"/>
              <a:t/>
            </a:r>
            <a:br>
              <a:rPr lang="es-MX" dirty="0" smtClean="0"/>
            </a:br>
            <a:r>
              <a:rPr lang="es-MX" dirty="0" smtClean="0"/>
              <a:t>básico</a:t>
            </a:r>
            <a:endParaRPr lang="es-MX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MX" i="1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“Para este tema debe de conocer el </a:t>
            </a:r>
            <a:r>
              <a:rPr lang="es-MX" i="1" u="sng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usuarío</a:t>
            </a:r>
            <a:r>
              <a:rPr lang="es-MX" i="1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la programación básica en C.”</a:t>
            </a:r>
            <a:endParaRPr lang="es-MX" i="1" u="sng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1366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err="1" smtClean="0"/>
              <a:t>PORTx_PCRn</a:t>
            </a:r>
            <a:endParaRPr lang="es-MX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772816"/>
            <a:ext cx="8084820" cy="26642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7" name="6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3678054"/>
              </p:ext>
            </p:extLst>
          </p:nvPr>
        </p:nvGraphicFramePr>
        <p:xfrm>
          <a:off x="1475656" y="4725144"/>
          <a:ext cx="6096000" cy="1285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69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53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037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Bit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Nombre del bit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Descripción</a:t>
                      </a:r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24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ISF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dirty="0" smtClean="0"/>
                        <a:t>Activar las interrupciones</a:t>
                      </a:r>
                    </a:p>
                    <a:p>
                      <a:r>
                        <a:rPr lang="es-MX" dirty="0" smtClean="0"/>
                        <a:t>0 Desactiva</a:t>
                      </a:r>
                    </a:p>
                    <a:p>
                      <a:r>
                        <a:rPr lang="es-MX" dirty="0" smtClean="0"/>
                        <a:t>1</a:t>
                      </a:r>
                      <a:r>
                        <a:rPr lang="es-MX" baseline="0" dirty="0" smtClean="0"/>
                        <a:t> Activa</a:t>
                      </a:r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14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err="1" smtClean="0"/>
              <a:t>PORTx_PCRn</a:t>
            </a:r>
            <a:endParaRPr lang="es-MX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772816"/>
            <a:ext cx="8084820" cy="26642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7" name="6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944902"/>
              </p:ext>
            </p:extLst>
          </p:nvPr>
        </p:nvGraphicFramePr>
        <p:xfrm>
          <a:off x="1475656" y="4725144"/>
          <a:ext cx="6096000" cy="1285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40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82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436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Bit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Nombre del bit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Descripción</a:t>
                      </a:r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19-16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IRQC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Configuración de interrupciones</a:t>
                      </a:r>
                    </a:p>
                    <a:p>
                      <a:endParaRPr lang="es-MX" sz="18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90708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err="1" smtClean="0"/>
              <a:t>PORTx_PCRn</a:t>
            </a:r>
            <a:endParaRPr lang="es-MX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3182"/>
          <a:stretch/>
        </p:blipFill>
        <p:spPr bwMode="auto">
          <a:xfrm>
            <a:off x="539552" y="1412776"/>
            <a:ext cx="8084820" cy="15138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7" name="6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7393321"/>
              </p:ext>
            </p:extLst>
          </p:nvPr>
        </p:nvGraphicFramePr>
        <p:xfrm>
          <a:off x="1533962" y="3356992"/>
          <a:ext cx="6096000" cy="101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57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442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459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Bit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Nombre del bit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Descripción</a:t>
                      </a:r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10-8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MUX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Modos de operación en el que va estar trabajando el </a:t>
                      </a:r>
                      <a:r>
                        <a:rPr lang="es-MX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PTxn</a:t>
                      </a:r>
                      <a:endParaRPr lang="es-MX" sz="18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63215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err="1" smtClean="0"/>
              <a:t>PORTx_PCRn</a:t>
            </a:r>
            <a:endParaRPr lang="es-MX" dirty="0"/>
          </a:p>
        </p:txBody>
      </p:sp>
      <p:graphicFrame>
        <p:nvGraphicFramePr>
          <p:cNvPr id="7" name="6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1113978"/>
              </p:ext>
            </p:extLst>
          </p:nvPr>
        </p:nvGraphicFramePr>
        <p:xfrm>
          <a:off x="5634" y="1268760"/>
          <a:ext cx="4032448" cy="292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92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132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42416"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Bit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Descripción</a:t>
                      </a:r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09162">
                <a:tc>
                  <a:txBody>
                    <a:bodyPr/>
                    <a:lstStyle/>
                    <a:p>
                      <a:r>
                        <a:rPr lang="es-MX" dirty="0" smtClean="0"/>
                        <a:t>10-8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Control de los pins</a:t>
                      </a:r>
                    </a:p>
                    <a:p>
                      <a:r>
                        <a:rPr lang="es-MX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000 Pin </a:t>
                      </a:r>
                      <a:r>
                        <a:rPr lang="es-MX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disabled</a:t>
                      </a:r>
                      <a:r>
                        <a:rPr lang="es-MX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lang="es-MX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analog</a:t>
                      </a:r>
                      <a:r>
                        <a:rPr lang="es-MX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).</a:t>
                      </a:r>
                    </a:p>
                    <a:p>
                      <a:r>
                        <a:rPr lang="es-MX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001 Alternativa 1 (GPIO).</a:t>
                      </a:r>
                    </a:p>
                    <a:p>
                      <a:r>
                        <a:rPr lang="es-MX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010 Alternativa 2 (chip-</a:t>
                      </a:r>
                      <a:r>
                        <a:rPr lang="es-MX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specific</a:t>
                      </a:r>
                      <a:r>
                        <a:rPr lang="es-MX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).</a:t>
                      </a:r>
                    </a:p>
                    <a:p>
                      <a:r>
                        <a:rPr lang="es-MX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011 Alternativa 3 (chip-</a:t>
                      </a:r>
                      <a:r>
                        <a:rPr lang="es-MX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specific</a:t>
                      </a:r>
                      <a:r>
                        <a:rPr lang="es-MX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).</a:t>
                      </a:r>
                    </a:p>
                    <a:p>
                      <a:r>
                        <a:rPr lang="es-MX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 Alternativa 4 (chip-</a:t>
                      </a:r>
                      <a:r>
                        <a:rPr lang="es-MX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specific</a:t>
                      </a:r>
                      <a:r>
                        <a:rPr lang="es-MX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).</a:t>
                      </a:r>
                    </a:p>
                    <a:p>
                      <a:r>
                        <a:rPr lang="es-MX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101 Alternativa 5 (chip-</a:t>
                      </a:r>
                      <a:r>
                        <a:rPr lang="es-MX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specific</a:t>
                      </a:r>
                      <a:r>
                        <a:rPr lang="es-MX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).</a:t>
                      </a:r>
                    </a:p>
                    <a:p>
                      <a:r>
                        <a:rPr lang="es-MX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110 Alternativa 6 (chip-</a:t>
                      </a:r>
                      <a:r>
                        <a:rPr lang="es-MX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specific</a:t>
                      </a:r>
                      <a:r>
                        <a:rPr lang="es-MX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).</a:t>
                      </a:r>
                    </a:p>
                    <a:p>
                      <a:r>
                        <a:rPr lang="es-MX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111 Alternativa 7 (chip-</a:t>
                      </a:r>
                      <a:r>
                        <a:rPr lang="es-MX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specific</a:t>
                      </a:r>
                      <a:r>
                        <a:rPr lang="es-MX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).</a:t>
                      </a:r>
                      <a:endParaRPr lang="en-US" sz="18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46" y="4653136"/>
            <a:ext cx="9124950" cy="133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00013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4156" y="332656"/>
            <a:ext cx="9182100" cy="452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3 CuadroTexto">
            <a:hlinkClick r:id="rId3" action="ppaction://hlinkfile"/>
          </p:cNvPr>
          <p:cNvSpPr txBox="1"/>
          <p:nvPr/>
        </p:nvSpPr>
        <p:spPr>
          <a:xfrm>
            <a:off x="398704" y="5445224"/>
            <a:ext cx="83163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800" b="1" dirty="0" smtClean="0"/>
              <a:t>Se quiere saber más verifique el </a:t>
            </a:r>
            <a:r>
              <a:rPr lang="es-MX" sz="2800" b="1" dirty="0" err="1" smtClean="0"/>
              <a:t>cap</a:t>
            </a:r>
            <a:r>
              <a:rPr lang="es-MX" sz="2800" b="1" dirty="0" smtClean="0"/>
              <a:t> 10 del documento</a:t>
            </a:r>
            <a:endParaRPr lang="es-MX" sz="2800" b="1" dirty="0"/>
          </a:p>
        </p:txBody>
      </p:sp>
    </p:spTree>
    <p:extLst>
      <p:ext uri="{BB962C8B-B14F-4D97-AF65-F5344CB8AC3E}">
        <p14:creationId xmlns:p14="http://schemas.microsoft.com/office/powerpoint/2010/main" val="2857860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err="1" smtClean="0"/>
              <a:t>PORTx_PCRn</a:t>
            </a:r>
            <a:endParaRPr lang="es-MX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662"/>
          <a:stretch/>
        </p:blipFill>
        <p:spPr bwMode="auto">
          <a:xfrm>
            <a:off x="539552" y="1416433"/>
            <a:ext cx="8084820" cy="15276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7" name="6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3510589"/>
              </p:ext>
            </p:extLst>
          </p:nvPr>
        </p:nvGraphicFramePr>
        <p:xfrm>
          <a:off x="1533962" y="3284984"/>
          <a:ext cx="7070486" cy="2473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69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549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6085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Bit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Nombre del bit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Descripción</a:t>
                      </a:r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1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PE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Activar la</a:t>
                      </a:r>
                      <a:r>
                        <a:rPr lang="es-MX" baseline="0" dirty="0" smtClean="0"/>
                        <a:t> resistencia </a:t>
                      </a:r>
                      <a:r>
                        <a:rPr lang="es-MX" baseline="0" dirty="0" err="1" smtClean="0"/>
                        <a:t>pull</a:t>
                      </a:r>
                      <a:r>
                        <a:rPr lang="es-MX" baseline="0" dirty="0" smtClean="0"/>
                        <a:t> </a:t>
                      </a:r>
                    </a:p>
                    <a:p>
                      <a:r>
                        <a:rPr lang="es-MX" baseline="0" dirty="0" smtClean="0"/>
                        <a:t>0 Desactivada </a:t>
                      </a:r>
                    </a:p>
                    <a:p>
                      <a:r>
                        <a:rPr lang="es-MX" baseline="0" dirty="0" smtClean="0"/>
                        <a:t>1 Activa</a:t>
                      </a:r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47008"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0</a:t>
                      </a:r>
                    </a:p>
                    <a:p>
                      <a:pPr algn="ctr"/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Activar el tipo de </a:t>
                      </a:r>
                      <a:r>
                        <a:rPr lang="es-MX" dirty="0" err="1" smtClean="0"/>
                        <a:t>pull</a:t>
                      </a:r>
                      <a:endParaRPr lang="es-MX" baseline="0" dirty="0" smtClean="0"/>
                    </a:p>
                    <a:p>
                      <a:r>
                        <a:rPr lang="es-MX" baseline="0" dirty="0" smtClean="0"/>
                        <a:t>0 Activa </a:t>
                      </a:r>
                      <a:r>
                        <a:rPr lang="es-MX" baseline="0" dirty="0" err="1" smtClean="0"/>
                        <a:t>pull</a:t>
                      </a:r>
                      <a:r>
                        <a:rPr lang="es-MX" baseline="0" dirty="0" smtClean="0"/>
                        <a:t> </a:t>
                      </a:r>
                      <a:r>
                        <a:rPr lang="es-MX" baseline="0" dirty="0" err="1" smtClean="0"/>
                        <a:t>down</a:t>
                      </a:r>
                      <a:endParaRPr lang="es-MX" baseline="0" dirty="0" smtClean="0"/>
                    </a:p>
                    <a:p>
                      <a:r>
                        <a:rPr lang="es-MX" baseline="0" dirty="0" smtClean="0"/>
                        <a:t>1 Activar </a:t>
                      </a:r>
                      <a:r>
                        <a:rPr lang="es-MX" baseline="0" dirty="0" err="1" smtClean="0"/>
                        <a:t>pull</a:t>
                      </a:r>
                      <a:r>
                        <a:rPr lang="es-MX" baseline="0" dirty="0" smtClean="0"/>
                        <a:t> up</a:t>
                      </a:r>
                      <a:endParaRPr lang="es-MX" dirty="0" smtClean="0"/>
                    </a:p>
                    <a:p>
                      <a:endParaRPr lang="es-MX" sz="18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60814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err="1" smtClean="0"/>
              <a:t>GPIOx_PDDR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Este registro nos indica si serán configurado como salida o como entrada.</a:t>
            </a:r>
          </a:p>
          <a:p>
            <a:endParaRPr lang="es-MX" dirty="0" smtClean="0"/>
          </a:p>
          <a:p>
            <a:endParaRPr lang="es-MX" dirty="0"/>
          </a:p>
          <a:p>
            <a:endParaRPr lang="es-MX" dirty="0" smtClean="0"/>
          </a:p>
          <a:p>
            <a:r>
              <a:rPr lang="es-MX" dirty="0" smtClean="0"/>
              <a:t>1 se configura como salida</a:t>
            </a:r>
          </a:p>
          <a:p>
            <a:r>
              <a:rPr lang="es-MX" dirty="0" smtClean="0"/>
              <a:t>0 se configura como entrada</a:t>
            </a:r>
            <a:endParaRPr lang="es-MX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187" y="2852936"/>
            <a:ext cx="8622293" cy="1090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01301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err="1" smtClean="0"/>
              <a:t>GPIOx_PDIR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Este registro es para cargar a una variable el valor de un puerto.</a:t>
            </a:r>
          </a:p>
          <a:p>
            <a:r>
              <a:rPr lang="es-MX" dirty="0" smtClean="0"/>
              <a:t>Nota: Es importante usar mascaras para leer datos.</a:t>
            </a:r>
          </a:p>
          <a:p>
            <a:endParaRPr lang="es-MX" dirty="0" smtClean="0"/>
          </a:p>
          <a:p>
            <a:pPr lvl="1"/>
            <a:r>
              <a:rPr lang="es-MX" dirty="0"/>
              <a:t>v</a:t>
            </a:r>
            <a:r>
              <a:rPr lang="es-MX" dirty="0" smtClean="0"/>
              <a:t>alor = </a:t>
            </a:r>
            <a:r>
              <a:rPr lang="es-MX" dirty="0" err="1" smtClean="0"/>
              <a:t>GPIOx_PDIR</a:t>
            </a:r>
            <a:r>
              <a:rPr lang="es-MX" dirty="0" smtClean="0"/>
              <a:t> (mascara)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035560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Ejercicios de mascara</a:t>
            </a:r>
            <a:endParaRPr lang="es-MX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61283516"/>
              </p:ext>
            </p:extLst>
          </p:nvPr>
        </p:nvGraphicFramePr>
        <p:xfrm>
          <a:off x="457200" y="1600200"/>
          <a:ext cx="82296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306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0243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Nombre del puerto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PTE7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PTE6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PTE5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PTE4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PTE3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PTE2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PTE1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PTE0</a:t>
                      </a:r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Valor del puerto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x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x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x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1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x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x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1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1</a:t>
                      </a:r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Mascara</a:t>
                      </a:r>
                      <a:r>
                        <a:rPr lang="es-MX" baseline="0" dirty="0" smtClean="0"/>
                        <a:t> tipo AND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Resultado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5" name="3 Marcador de contenid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59650063"/>
              </p:ext>
            </p:extLst>
          </p:nvPr>
        </p:nvGraphicFramePr>
        <p:xfrm>
          <a:off x="467544" y="3789040"/>
          <a:ext cx="8229600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306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0243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Nombre del puerto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PTE7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PTE6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PTE5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PTE4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PTE3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PTE2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PTE1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PTE0</a:t>
                      </a:r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Se busca tener este </a:t>
                      </a:r>
                      <a:r>
                        <a:rPr lang="es-MX" dirty="0" err="1" smtClean="0"/>
                        <a:t>núm</a:t>
                      </a:r>
                      <a:r>
                        <a:rPr lang="es-MX" dirty="0" smtClean="0"/>
                        <a:t> en el puerto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x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x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x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1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x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x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1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1</a:t>
                      </a:r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Mascara</a:t>
                      </a:r>
                      <a:r>
                        <a:rPr lang="es-MX" baseline="0" dirty="0" smtClean="0"/>
                        <a:t> tipo OR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Resultado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51362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 dirty="0"/>
          </a:p>
        </p:txBody>
      </p:sp>
      <p:graphicFrame>
        <p:nvGraphicFramePr>
          <p:cNvPr id="4" name="3 Marcador de contenid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95327001"/>
              </p:ext>
            </p:extLst>
          </p:nvPr>
        </p:nvGraphicFramePr>
        <p:xfrm>
          <a:off x="457200" y="1600200"/>
          <a:ext cx="8229600" cy="138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306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0243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Nombre del puerto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PTE7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PTE6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PTE5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PTE4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PTE3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PTE2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PTE1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PTE0</a:t>
                      </a:r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Se busca tener este valor en</a:t>
                      </a:r>
                      <a:r>
                        <a:rPr lang="es-MX" baseline="0" dirty="0" smtClean="0"/>
                        <a:t> el puerto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x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0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1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1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x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x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x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x</a:t>
                      </a:r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Proponga la</a:t>
                      </a:r>
                      <a:r>
                        <a:rPr lang="es-MX" baseline="0" dirty="0" smtClean="0"/>
                        <a:t> máscara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6" name="3 Marcador de contenid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73333763"/>
              </p:ext>
            </p:extLst>
          </p:nvPr>
        </p:nvGraphicFramePr>
        <p:xfrm>
          <a:off x="467544" y="3284984"/>
          <a:ext cx="8229600" cy="2026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306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0243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Nombre del puerto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PTE7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PTE6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PTE5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PTE4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PTE3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PTE2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PTE1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PTE0</a:t>
                      </a:r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Se desea conocer el valor del puerto PTE7 y PTE6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1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0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x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1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x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x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1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1</a:t>
                      </a:r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Proponga</a:t>
                      </a:r>
                      <a:r>
                        <a:rPr lang="es-MX" baseline="0" dirty="0" smtClean="0"/>
                        <a:t> la máscara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Resultado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9563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83851" y="5478582"/>
            <a:ext cx="8229600" cy="1143000"/>
          </a:xfrm>
        </p:spPr>
        <p:txBody>
          <a:bodyPr>
            <a:normAutofit/>
          </a:bodyPr>
          <a:lstStyle/>
          <a:p>
            <a:r>
              <a:rPr lang="es-MX" sz="3600" dirty="0" smtClean="0">
                <a:hlinkClick r:id="rId2" action="ppaction://hlinkfile"/>
              </a:rPr>
              <a:t>¿Cómo configurar los puertos?</a:t>
            </a:r>
            <a:endParaRPr lang="es-MX" sz="3600" dirty="0">
              <a:hlinkClick r:id="rId2" action="ppaction://hlinkfile"/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0"/>
            <a:ext cx="7596336" cy="57133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09129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err="1" smtClean="0"/>
              <a:t>GPIOx_PDOR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El valor que tenga PDOR será el valor que cargue al puerto.</a:t>
            </a:r>
          </a:p>
          <a:p>
            <a:endParaRPr lang="es-MX" dirty="0"/>
          </a:p>
        </p:txBody>
      </p:sp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3314082"/>
              </p:ext>
            </p:extLst>
          </p:nvPr>
        </p:nvGraphicFramePr>
        <p:xfrm>
          <a:off x="2339752" y="3284984"/>
          <a:ext cx="4248476" cy="111252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22693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73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73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73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73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4739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4739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4739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4739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MX" b="1" dirty="0" smtClean="0"/>
                        <a:t>Valor del puerto X</a:t>
                      </a:r>
                      <a:endParaRPr lang="es-MX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b="1" dirty="0" smtClean="0"/>
                        <a:t>0</a:t>
                      </a:r>
                      <a:endParaRPr lang="es-MX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b="1" dirty="0" smtClean="0"/>
                        <a:t>1</a:t>
                      </a:r>
                      <a:endParaRPr lang="es-MX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b="1" dirty="0" smtClean="0"/>
                        <a:t>0</a:t>
                      </a:r>
                      <a:endParaRPr lang="es-MX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b="1" dirty="0" smtClean="0"/>
                        <a:t>0</a:t>
                      </a:r>
                      <a:endParaRPr lang="es-MX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b="1" dirty="0" smtClean="0"/>
                        <a:t>1</a:t>
                      </a:r>
                      <a:endParaRPr lang="es-MX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b="1" dirty="0" smtClean="0"/>
                        <a:t>1</a:t>
                      </a:r>
                      <a:endParaRPr lang="es-MX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b="1" dirty="0" smtClean="0"/>
                        <a:t>0</a:t>
                      </a:r>
                      <a:endParaRPr lang="es-MX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b="1" dirty="0" smtClean="0"/>
                        <a:t>1</a:t>
                      </a:r>
                      <a:endParaRPr lang="es-MX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b="1" dirty="0" smtClean="0"/>
                        <a:t>GPIOX_PDOR</a:t>
                      </a:r>
                      <a:endParaRPr lang="es-MX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b="1" dirty="0" smtClean="0"/>
                        <a:t>1</a:t>
                      </a:r>
                      <a:endParaRPr lang="es-MX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b="1" dirty="0" smtClean="0"/>
                        <a:t>1</a:t>
                      </a:r>
                      <a:endParaRPr lang="es-MX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b="1" dirty="0" smtClean="0"/>
                        <a:t>0</a:t>
                      </a:r>
                      <a:endParaRPr lang="es-MX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b="1" dirty="0" smtClean="0"/>
                        <a:t>1</a:t>
                      </a:r>
                      <a:endParaRPr lang="es-MX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b="1" dirty="0" smtClean="0"/>
                        <a:t>1</a:t>
                      </a:r>
                      <a:endParaRPr lang="es-MX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b="1" dirty="0" smtClean="0"/>
                        <a:t>0</a:t>
                      </a:r>
                      <a:endParaRPr lang="es-MX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b="1" dirty="0" smtClean="0"/>
                        <a:t>0</a:t>
                      </a:r>
                      <a:endParaRPr lang="es-MX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b="1" dirty="0" smtClean="0"/>
                        <a:t>1</a:t>
                      </a:r>
                      <a:endParaRPr lang="es-MX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b="1" dirty="0" smtClean="0"/>
                        <a:t>Valor nuevo</a:t>
                      </a:r>
                      <a:r>
                        <a:rPr lang="es-MX" b="1" baseline="0" dirty="0" smtClean="0"/>
                        <a:t> puerto X</a:t>
                      </a:r>
                      <a:endParaRPr lang="es-MX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64120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err="1" smtClean="0"/>
              <a:t>GPIOx_PTOR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Registro que invierte al puerto.</a:t>
            </a:r>
          </a:p>
          <a:p>
            <a:r>
              <a:rPr lang="es-MX" dirty="0" smtClean="0"/>
              <a:t>El puerto será invertido solamente en donde PTOR tenga un uno.</a:t>
            </a:r>
          </a:p>
          <a:p>
            <a:endParaRPr lang="es-MX" dirty="0"/>
          </a:p>
        </p:txBody>
      </p:sp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6234576"/>
              </p:ext>
            </p:extLst>
          </p:nvPr>
        </p:nvGraphicFramePr>
        <p:xfrm>
          <a:off x="2195736" y="4221088"/>
          <a:ext cx="4248476" cy="111252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22693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73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73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73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73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4739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4739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4739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4739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MX" b="1" dirty="0" smtClean="0"/>
                        <a:t>Valor del puerto X</a:t>
                      </a:r>
                      <a:endParaRPr lang="es-MX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b="1" dirty="0" smtClean="0"/>
                        <a:t>0</a:t>
                      </a:r>
                      <a:endParaRPr lang="es-MX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b="1" dirty="0" smtClean="0"/>
                        <a:t>1</a:t>
                      </a:r>
                      <a:endParaRPr lang="es-MX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b="1" dirty="0" smtClean="0"/>
                        <a:t>0</a:t>
                      </a:r>
                      <a:endParaRPr lang="es-MX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b="1" dirty="0" smtClean="0"/>
                        <a:t>0</a:t>
                      </a:r>
                      <a:endParaRPr lang="es-MX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b="1" dirty="0" smtClean="0"/>
                        <a:t>1</a:t>
                      </a:r>
                      <a:endParaRPr lang="es-MX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b="1" dirty="0" smtClean="0"/>
                        <a:t>1</a:t>
                      </a:r>
                      <a:endParaRPr lang="es-MX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b="1" dirty="0" smtClean="0"/>
                        <a:t>0</a:t>
                      </a:r>
                      <a:endParaRPr lang="es-MX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b="1" dirty="0" smtClean="0"/>
                        <a:t>1</a:t>
                      </a:r>
                      <a:endParaRPr lang="es-MX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b="1" dirty="0" smtClean="0"/>
                        <a:t>GPIOX_PTOR</a:t>
                      </a:r>
                      <a:endParaRPr lang="es-MX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b="1" dirty="0" smtClean="0"/>
                        <a:t>1</a:t>
                      </a:r>
                      <a:endParaRPr lang="es-MX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b="1" dirty="0" smtClean="0"/>
                        <a:t>1</a:t>
                      </a:r>
                      <a:endParaRPr lang="es-MX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b="1" dirty="0" smtClean="0"/>
                        <a:t>0</a:t>
                      </a:r>
                      <a:endParaRPr lang="es-MX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b="1" dirty="0" smtClean="0"/>
                        <a:t>1</a:t>
                      </a:r>
                      <a:endParaRPr lang="es-MX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b="1" dirty="0" smtClean="0"/>
                        <a:t>1</a:t>
                      </a:r>
                      <a:endParaRPr lang="es-MX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b="1" dirty="0" smtClean="0"/>
                        <a:t>0</a:t>
                      </a:r>
                      <a:endParaRPr lang="es-MX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b="1" dirty="0" smtClean="0"/>
                        <a:t>0</a:t>
                      </a:r>
                      <a:endParaRPr lang="es-MX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b="1" dirty="0" smtClean="0"/>
                        <a:t>1</a:t>
                      </a:r>
                      <a:endParaRPr lang="es-MX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b="1" dirty="0" smtClean="0"/>
                        <a:t>Valor nuevo</a:t>
                      </a:r>
                      <a:r>
                        <a:rPr lang="es-MX" b="1" baseline="0" dirty="0" smtClean="0"/>
                        <a:t> puerto X</a:t>
                      </a:r>
                      <a:endParaRPr lang="es-MX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6534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err="1" smtClean="0"/>
              <a:t>GPIOx_PSOR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Registro que manda al puerto el número.</a:t>
            </a:r>
          </a:p>
          <a:p>
            <a:r>
              <a:rPr lang="es-MX" dirty="0" smtClean="0"/>
              <a:t>El puerto será modificado con un uno en donde el PSOR tenga un uno.</a:t>
            </a:r>
          </a:p>
        </p:txBody>
      </p:sp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116167"/>
              </p:ext>
            </p:extLst>
          </p:nvPr>
        </p:nvGraphicFramePr>
        <p:xfrm>
          <a:off x="2411760" y="3645024"/>
          <a:ext cx="4248476" cy="111252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22693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73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73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73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73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4739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4739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4739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4739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MX" b="1" dirty="0" smtClean="0"/>
                        <a:t>Valor del puerto X</a:t>
                      </a:r>
                      <a:endParaRPr lang="es-MX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b="1" dirty="0" smtClean="0"/>
                        <a:t>0</a:t>
                      </a:r>
                      <a:endParaRPr lang="es-MX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b="1" dirty="0" smtClean="0"/>
                        <a:t>1</a:t>
                      </a:r>
                      <a:endParaRPr lang="es-MX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b="1" dirty="0" smtClean="0"/>
                        <a:t>0</a:t>
                      </a:r>
                      <a:endParaRPr lang="es-MX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b="1" dirty="0" smtClean="0"/>
                        <a:t>0</a:t>
                      </a:r>
                      <a:endParaRPr lang="es-MX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b="1" dirty="0" smtClean="0"/>
                        <a:t>1</a:t>
                      </a:r>
                      <a:endParaRPr lang="es-MX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b="1" dirty="0" smtClean="0"/>
                        <a:t>1</a:t>
                      </a:r>
                      <a:endParaRPr lang="es-MX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b="1" dirty="0" smtClean="0"/>
                        <a:t>0</a:t>
                      </a:r>
                      <a:endParaRPr lang="es-MX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b="1" dirty="0" smtClean="0"/>
                        <a:t>1</a:t>
                      </a:r>
                      <a:endParaRPr lang="es-MX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b="1" dirty="0" smtClean="0"/>
                        <a:t>GPIOX_PSOR</a:t>
                      </a:r>
                      <a:endParaRPr lang="es-MX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b="1" dirty="0" smtClean="0"/>
                        <a:t>1</a:t>
                      </a:r>
                      <a:endParaRPr lang="es-MX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b="1" dirty="0" smtClean="0"/>
                        <a:t>1</a:t>
                      </a:r>
                      <a:endParaRPr lang="es-MX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b="1" dirty="0" smtClean="0"/>
                        <a:t>0</a:t>
                      </a:r>
                      <a:endParaRPr lang="es-MX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b="1" dirty="0" smtClean="0"/>
                        <a:t>1</a:t>
                      </a:r>
                      <a:endParaRPr lang="es-MX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b="1" dirty="0" smtClean="0"/>
                        <a:t>1</a:t>
                      </a:r>
                      <a:endParaRPr lang="es-MX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b="1" dirty="0" smtClean="0"/>
                        <a:t>0</a:t>
                      </a:r>
                      <a:endParaRPr lang="es-MX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b="1" dirty="0" smtClean="0"/>
                        <a:t>0</a:t>
                      </a:r>
                      <a:endParaRPr lang="es-MX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b="1" dirty="0" smtClean="0"/>
                        <a:t>1</a:t>
                      </a:r>
                      <a:endParaRPr lang="es-MX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b="1" dirty="0" smtClean="0"/>
                        <a:t>Valor nuevo</a:t>
                      </a:r>
                      <a:r>
                        <a:rPr lang="es-MX" b="1" baseline="0" dirty="0" smtClean="0"/>
                        <a:t> puerto X</a:t>
                      </a:r>
                      <a:endParaRPr lang="es-MX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76818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err="1" smtClean="0"/>
              <a:t>GPIOx_PCOR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Registro que manda al puerto </a:t>
            </a:r>
            <a:r>
              <a:rPr lang="es-MX" dirty="0" smtClean="0"/>
              <a:t>el valor de 0. </a:t>
            </a:r>
          </a:p>
          <a:p>
            <a:r>
              <a:rPr lang="es-MX" dirty="0" smtClean="0"/>
              <a:t>El puerto será modificado cuando el PCOR tenga un uno en el registro</a:t>
            </a:r>
            <a:endParaRPr lang="es-MX" dirty="0"/>
          </a:p>
          <a:p>
            <a:endParaRPr lang="es-MX" dirty="0"/>
          </a:p>
        </p:txBody>
      </p:sp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1390389"/>
              </p:ext>
            </p:extLst>
          </p:nvPr>
        </p:nvGraphicFramePr>
        <p:xfrm>
          <a:off x="2483768" y="4077072"/>
          <a:ext cx="4248476" cy="111252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22693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73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73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73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73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4739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4739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4739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4739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MX" b="1" dirty="0" smtClean="0"/>
                        <a:t>Valor del puerto X</a:t>
                      </a:r>
                      <a:endParaRPr lang="es-MX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b="1" dirty="0" smtClean="0"/>
                        <a:t>0</a:t>
                      </a:r>
                      <a:endParaRPr lang="es-MX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b="1" dirty="0" smtClean="0"/>
                        <a:t>1</a:t>
                      </a:r>
                      <a:endParaRPr lang="es-MX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b="1" dirty="0" smtClean="0"/>
                        <a:t>0</a:t>
                      </a:r>
                      <a:endParaRPr lang="es-MX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b="1" dirty="0" smtClean="0"/>
                        <a:t>0</a:t>
                      </a:r>
                      <a:endParaRPr lang="es-MX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b="1" dirty="0" smtClean="0"/>
                        <a:t>1</a:t>
                      </a:r>
                      <a:endParaRPr lang="es-MX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b="1" dirty="0" smtClean="0"/>
                        <a:t>1</a:t>
                      </a:r>
                      <a:endParaRPr lang="es-MX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b="1" dirty="0" smtClean="0"/>
                        <a:t>0</a:t>
                      </a:r>
                      <a:endParaRPr lang="es-MX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b="1" dirty="0" smtClean="0"/>
                        <a:t>1</a:t>
                      </a:r>
                      <a:endParaRPr lang="es-MX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b="1" dirty="0" smtClean="0"/>
                        <a:t>GPIOX_PCOR</a:t>
                      </a:r>
                      <a:endParaRPr lang="es-MX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b="1" dirty="0" smtClean="0"/>
                        <a:t>1</a:t>
                      </a:r>
                      <a:endParaRPr lang="es-MX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b="1" dirty="0" smtClean="0"/>
                        <a:t>1</a:t>
                      </a:r>
                      <a:endParaRPr lang="es-MX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b="1" dirty="0" smtClean="0"/>
                        <a:t>0</a:t>
                      </a:r>
                      <a:endParaRPr lang="es-MX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b="1" dirty="0" smtClean="0"/>
                        <a:t>1</a:t>
                      </a:r>
                      <a:endParaRPr lang="es-MX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b="1" dirty="0" smtClean="0"/>
                        <a:t>1</a:t>
                      </a:r>
                      <a:endParaRPr lang="es-MX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b="1" dirty="0" smtClean="0"/>
                        <a:t>0</a:t>
                      </a:r>
                      <a:endParaRPr lang="es-MX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b="1" dirty="0" smtClean="0"/>
                        <a:t>0</a:t>
                      </a:r>
                      <a:endParaRPr lang="es-MX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b="1" dirty="0" smtClean="0"/>
                        <a:t>1</a:t>
                      </a:r>
                      <a:endParaRPr lang="es-MX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b="1" dirty="0" smtClean="0"/>
                        <a:t>Valor nuevo</a:t>
                      </a:r>
                      <a:r>
                        <a:rPr lang="es-MX" b="1" baseline="0" dirty="0" smtClean="0"/>
                        <a:t> puerto X</a:t>
                      </a:r>
                      <a:endParaRPr lang="es-MX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67050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Preguntas.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¿Cuál es el registro que se usa para indicar el microcontrolador  que puede ser salida o entrada un pin?</a:t>
            </a:r>
          </a:p>
          <a:p>
            <a:r>
              <a:rPr lang="es-MX" dirty="0" smtClean="0"/>
              <a:t>¿Cuál es el registro que se usa para indicarle al microcontrolador el funcionamiento del puerto?</a:t>
            </a:r>
          </a:p>
          <a:p>
            <a:r>
              <a:rPr lang="es-MX" dirty="0" smtClean="0"/>
              <a:t>Explique el funcionamiento del registro SIM_SCGC5.</a:t>
            </a:r>
          </a:p>
        </p:txBody>
      </p:sp>
    </p:spTree>
    <p:extLst>
      <p:ext uri="{BB962C8B-B14F-4D97-AF65-F5344CB8AC3E}">
        <p14:creationId xmlns:p14="http://schemas.microsoft.com/office/powerpoint/2010/main" val="2045318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Ejercicios </a:t>
            </a:r>
            <a:br>
              <a:rPr lang="es-MX" dirty="0" smtClean="0"/>
            </a:br>
            <a:r>
              <a:rPr lang="es-MX" sz="3100" dirty="0" smtClean="0"/>
              <a:t>Obtenga lo que se le pida</a:t>
            </a:r>
            <a:endParaRPr lang="es-MX" sz="31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3826768" cy="4781128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es-MX" sz="2800" dirty="0" smtClean="0"/>
              <a:t>Programa 1</a:t>
            </a:r>
          </a:p>
          <a:p>
            <a:pPr marL="800100" lvl="1" indent="-342900">
              <a:buFont typeface="+mj-lt"/>
              <a:buAutoNum type="arabicPeriod"/>
            </a:pPr>
            <a:r>
              <a:rPr lang="es-MX" sz="1600" dirty="0" smtClean="0"/>
              <a:t>SIM_SCGC5|=0x1E00;</a:t>
            </a:r>
          </a:p>
          <a:p>
            <a:pPr marL="800100" lvl="1" indent="-342900">
              <a:buFont typeface="+mj-lt"/>
              <a:buAutoNum type="arabicPeriod"/>
            </a:pPr>
            <a:r>
              <a:rPr lang="es-MX" sz="1600" dirty="0" smtClean="0"/>
              <a:t>PORTA_PCR0|=0x100;</a:t>
            </a:r>
          </a:p>
          <a:p>
            <a:pPr marL="800100" lvl="1" indent="-342900">
              <a:buFont typeface="+mj-lt"/>
              <a:buAutoNum type="arabicPeriod"/>
            </a:pPr>
            <a:r>
              <a:rPr lang="es-MX" sz="1600" dirty="0" smtClean="0"/>
              <a:t>PORTA_PCR1|=0x100;</a:t>
            </a:r>
          </a:p>
          <a:p>
            <a:pPr marL="800100" lvl="1" indent="-342900">
              <a:buFont typeface="+mj-lt"/>
              <a:buAutoNum type="arabicPeriod"/>
            </a:pPr>
            <a:r>
              <a:rPr lang="es-MX" sz="1600" dirty="0" smtClean="0"/>
              <a:t>PORTA_PCR2|=0x100;</a:t>
            </a:r>
          </a:p>
          <a:p>
            <a:pPr marL="800100" lvl="1" indent="-342900">
              <a:buFont typeface="+mj-lt"/>
              <a:buAutoNum type="arabicPeriod"/>
            </a:pPr>
            <a:r>
              <a:rPr lang="es-MX" sz="1600" dirty="0" smtClean="0"/>
              <a:t>PORTB_PCR12|=0x100;</a:t>
            </a:r>
          </a:p>
          <a:p>
            <a:pPr marL="800100" lvl="1" indent="-342900">
              <a:buFont typeface="+mj-lt"/>
              <a:buAutoNum type="arabicPeriod"/>
            </a:pPr>
            <a:r>
              <a:rPr lang="es-MX" sz="1600" dirty="0" smtClean="0"/>
              <a:t>PORTD_PCR4|=0x100;</a:t>
            </a:r>
          </a:p>
          <a:p>
            <a:pPr marL="800100" lvl="1" indent="-342900">
              <a:buFont typeface="+mj-lt"/>
              <a:buAutoNum type="arabicPeriod"/>
            </a:pPr>
            <a:r>
              <a:rPr lang="es-MX" sz="1600" dirty="0" smtClean="0"/>
              <a:t>GPIOA_PDDR|=0x5;</a:t>
            </a:r>
          </a:p>
          <a:p>
            <a:pPr marL="800100" lvl="1" indent="-342900">
              <a:buFont typeface="+mj-lt"/>
              <a:buAutoNum type="arabicPeriod"/>
            </a:pPr>
            <a:r>
              <a:rPr lang="es-MX" sz="1600" dirty="0" smtClean="0"/>
              <a:t>GPIOB_PDDR|=0x1000;</a:t>
            </a:r>
          </a:p>
          <a:p>
            <a:pPr marL="800100" lvl="1" indent="-342900">
              <a:buFont typeface="+mj-lt"/>
              <a:buAutoNum type="arabicPeriod"/>
            </a:pPr>
            <a:r>
              <a:rPr lang="es-MX" sz="1600" dirty="0" smtClean="0"/>
              <a:t>GPIOE_PDDR|=0x3;</a:t>
            </a:r>
          </a:p>
          <a:p>
            <a:pPr marL="400050">
              <a:buFont typeface="+mj-lt"/>
              <a:buAutoNum type="arabicPeriod"/>
            </a:pPr>
            <a:endParaRPr lang="es-MX" sz="2000" dirty="0"/>
          </a:p>
          <a:p>
            <a:pPr marL="400050">
              <a:buFont typeface="Wingdings" panose="05000000000000000000" pitchFamily="2" charset="2"/>
              <a:buChar char="v"/>
            </a:pPr>
            <a:r>
              <a:rPr lang="es-MX" sz="2000" dirty="0" smtClean="0"/>
              <a:t>¿Qué puertos se activaron?</a:t>
            </a:r>
          </a:p>
          <a:p>
            <a:pPr marL="400050">
              <a:buFont typeface="Wingdings" panose="05000000000000000000" pitchFamily="2" charset="2"/>
              <a:buChar char="v"/>
            </a:pPr>
            <a:r>
              <a:rPr lang="es-MX" sz="2000" dirty="0" smtClean="0"/>
              <a:t>¿Qué bits se usarán como entrada y cuales como salida?</a:t>
            </a:r>
          </a:p>
          <a:p>
            <a:pPr marL="400050">
              <a:buFont typeface="Wingdings" panose="05000000000000000000" pitchFamily="2" charset="2"/>
              <a:buChar char="v"/>
            </a:pPr>
            <a:r>
              <a:rPr lang="es-MX" sz="2000" dirty="0" smtClean="0"/>
              <a:t>En que línea el puerto B se activo cómo </a:t>
            </a:r>
            <a:r>
              <a:rPr lang="es-MX" sz="2000" dirty="0" err="1" smtClean="0"/>
              <a:t>out</a:t>
            </a:r>
            <a:r>
              <a:rPr lang="es-MX" sz="2000" dirty="0" smtClean="0"/>
              <a:t>/in.</a:t>
            </a:r>
            <a:endParaRPr lang="es-MX" sz="2000" dirty="0"/>
          </a:p>
        </p:txBody>
      </p:sp>
      <p:sp>
        <p:nvSpPr>
          <p:cNvPr id="5" name="2 Marcador de contenido"/>
          <p:cNvSpPr txBox="1">
            <a:spLocks/>
          </p:cNvSpPr>
          <p:nvPr/>
        </p:nvSpPr>
        <p:spPr>
          <a:xfrm>
            <a:off x="4572000" y="1628800"/>
            <a:ext cx="3826768" cy="478112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sz="2800" dirty="0" smtClean="0"/>
              <a:t>Programa 2</a:t>
            </a:r>
          </a:p>
          <a:p>
            <a:pPr marL="914400" lvl="1" indent="-457200">
              <a:buFont typeface="+mj-lt"/>
              <a:buAutoNum type="arabicPeriod"/>
            </a:pPr>
            <a:r>
              <a:rPr lang="es-MX" sz="1800" dirty="0" smtClean="0"/>
              <a:t>GPIOA_PSOR=0x620E</a:t>
            </a:r>
          </a:p>
          <a:p>
            <a:pPr marL="914400" lvl="1" indent="-457200">
              <a:buFont typeface="+mj-lt"/>
              <a:buAutoNum type="arabicPeriod"/>
            </a:pPr>
            <a:r>
              <a:rPr lang="es-MX" sz="1800" dirty="0" smtClean="0"/>
              <a:t>GPIOA_PDOR=0x5E;</a:t>
            </a:r>
          </a:p>
          <a:p>
            <a:pPr marL="914400" lvl="1" indent="-457200">
              <a:buFont typeface="+mj-lt"/>
              <a:buAutoNum type="arabicPeriod"/>
            </a:pPr>
            <a:r>
              <a:rPr lang="es-MX" sz="1800" dirty="0" smtClean="0"/>
              <a:t>GPIOA_PTOR=0xC3C;</a:t>
            </a:r>
          </a:p>
          <a:p>
            <a:pPr marL="914400" lvl="1" indent="-457200">
              <a:buFont typeface="+mj-lt"/>
              <a:buAutoNum type="arabicPeriod"/>
            </a:pPr>
            <a:r>
              <a:rPr lang="es-MX" sz="1800" dirty="0" smtClean="0"/>
              <a:t>GPIOA_PSOR=0x47;</a:t>
            </a:r>
          </a:p>
          <a:p>
            <a:pPr marL="914400" lvl="1" indent="-457200">
              <a:buFont typeface="+mj-lt"/>
              <a:buAutoNum type="arabicPeriod"/>
            </a:pPr>
            <a:r>
              <a:rPr lang="es-MX" sz="1800" dirty="0" smtClean="0"/>
              <a:t>GPIOA_PCOR=0x03;</a:t>
            </a:r>
          </a:p>
          <a:p>
            <a:pPr marL="914400" lvl="1" indent="-457200">
              <a:buFont typeface="+mj-lt"/>
              <a:buAutoNum type="arabicPeriod"/>
            </a:pPr>
            <a:r>
              <a:rPr lang="es-MX" sz="1800" dirty="0" smtClean="0"/>
              <a:t>Valor=GPIOA_PDIR&amp;0xF;</a:t>
            </a:r>
          </a:p>
          <a:p>
            <a:pPr marL="914400" lvl="1" indent="-457200">
              <a:buFont typeface="+mj-lt"/>
              <a:buAutoNum type="arabicPeriod"/>
            </a:pPr>
            <a:r>
              <a:rPr lang="es-MX" sz="1800" dirty="0" smtClean="0"/>
              <a:t>Valor2=GPIOA_PDIR&amp;0xF0;</a:t>
            </a:r>
            <a:endParaRPr lang="es-MX" sz="1800" dirty="0"/>
          </a:p>
          <a:p>
            <a:pPr marL="914400" lvl="1" indent="-457200">
              <a:buFont typeface="+mj-lt"/>
              <a:buAutoNum type="arabicPeriod"/>
            </a:pPr>
            <a:r>
              <a:rPr lang="es-MX" sz="1800" dirty="0" smtClean="0"/>
              <a:t>Valor3=GPIOA_PDIR&amp;0xFF;</a:t>
            </a:r>
          </a:p>
          <a:p>
            <a:pPr marL="914400" lvl="1" indent="-457200">
              <a:buFont typeface="+mj-lt"/>
              <a:buAutoNum type="arabicPeriod"/>
            </a:pPr>
            <a:endParaRPr lang="es-MX" sz="1800" dirty="0"/>
          </a:p>
          <a:p>
            <a:pPr marL="514350" indent="-457200">
              <a:buFont typeface="Wingdings" panose="05000000000000000000" pitchFamily="2" charset="2"/>
              <a:buChar char="v"/>
            </a:pPr>
            <a:r>
              <a:rPr lang="es-MX" sz="2200" dirty="0" smtClean="0"/>
              <a:t>¿Qué número tiene la variable valor,valor2 y valor3?</a:t>
            </a:r>
            <a:endParaRPr lang="es-MX" sz="2200" dirty="0"/>
          </a:p>
          <a:p>
            <a:pPr marL="914400" lvl="1" indent="-457200">
              <a:buFont typeface="+mj-lt"/>
              <a:buAutoNum type="arabicPeriod"/>
            </a:pPr>
            <a:endParaRPr lang="es-MX" sz="1800" dirty="0" smtClean="0"/>
          </a:p>
          <a:p>
            <a:pPr marL="914400" lvl="1" indent="-457200">
              <a:buFont typeface="+mj-lt"/>
              <a:buAutoNum type="arabicPeriod"/>
            </a:pPr>
            <a:endParaRPr lang="es-MX" sz="1800" dirty="0" smtClean="0"/>
          </a:p>
        </p:txBody>
      </p:sp>
    </p:spTree>
    <p:extLst>
      <p:ext uri="{BB962C8B-B14F-4D97-AF65-F5344CB8AC3E}">
        <p14:creationId xmlns:p14="http://schemas.microsoft.com/office/powerpoint/2010/main" val="3273225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EJEMPLO</a:t>
            </a:r>
            <a:br>
              <a:rPr lang="es-MX" dirty="0" smtClean="0"/>
            </a:br>
            <a:r>
              <a:rPr lang="es-MX" dirty="0" smtClean="0"/>
              <a:t>GPIO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Se usará el led RGB del </a:t>
            </a:r>
            <a:r>
              <a:rPr lang="es-MX" dirty="0" err="1" smtClean="0"/>
              <a:t>fresscale</a:t>
            </a:r>
            <a:r>
              <a:rPr lang="es-MX" dirty="0"/>
              <a:t> </a:t>
            </a:r>
            <a:r>
              <a:rPr lang="es-MX" dirty="0" smtClean="0"/>
              <a:t>el cual ira cambiando de color cada vez que se presione un botón. Para lograr el ejercicio se activará el PTB18, PTB19, PTD1 como salida y el PTB0 como entrada.</a:t>
            </a:r>
          </a:p>
          <a:p>
            <a:r>
              <a:rPr lang="es-MX" dirty="0" smtClean="0"/>
              <a:t>Checar el documento que diga GPIO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45456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1772816"/>
            <a:ext cx="8229600" cy="1143000"/>
          </a:xfrm>
        </p:spPr>
        <p:txBody>
          <a:bodyPr/>
          <a:lstStyle/>
          <a:p>
            <a:r>
              <a:rPr lang="es-MX" dirty="0" smtClean="0"/>
              <a:t>GPIO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701727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MANIPULAR LOS PUERTOS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Al terminar este tema los registros que conocerá el funcionamiento son:</a:t>
            </a:r>
          </a:p>
          <a:p>
            <a:pPr lvl="1"/>
            <a:r>
              <a:rPr lang="es-MX" dirty="0" smtClean="0"/>
              <a:t>SIM_SCGC5</a:t>
            </a:r>
          </a:p>
          <a:p>
            <a:pPr lvl="1"/>
            <a:r>
              <a:rPr lang="es-MX" dirty="0" err="1" smtClean="0"/>
              <a:t>PORTx_PCRn</a:t>
            </a:r>
            <a:endParaRPr lang="es-MX" dirty="0" smtClean="0"/>
          </a:p>
          <a:p>
            <a:pPr lvl="1"/>
            <a:r>
              <a:rPr lang="es-MX" dirty="0" err="1" smtClean="0"/>
              <a:t>GPIOx_PTOR</a:t>
            </a:r>
            <a:endParaRPr lang="es-MX" dirty="0" smtClean="0"/>
          </a:p>
          <a:p>
            <a:pPr lvl="1"/>
            <a:r>
              <a:rPr lang="es-MX" dirty="0" err="1" smtClean="0"/>
              <a:t>GPIOx_PSOR</a:t>
            </a:r>
            <a:endParaRPr lang="es-MX" dirty="0"/>
          </a:p>
          <a:p>
            <a:pPr lvl="1"/>
            <a:r>
              <a:rPr lang="es-MX" dirty="0" err="1" smtClean="0"/>
              <a:t>GPIOx_PCOR</a:t>
            </a:r>
            <a:endParaRPr lang="es-MX" dirty="0"/>
          </a:p>
          <a:p>
            <a:pPr lvl="1"/>
            <a:r>
              <a:rPr lang="es-MX" dirty="0" err="1" smtClean="0"/>
              <a:t>GPIOx_PDOR</a:t>
            </a:r>
            <a:endParaRPr lang="es-MX" dirty="0"/>
          </a:p>
          <a:p>
            <a:pPr lvl="1"/>
            <a:endParaRPr lang="es-MX" dirty="0" smtClean="0"/>
          </a:p>
          <a:p>
            <a:pPr lvl="1"/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726807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SIM_SCGC5</a:t>
            </a: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484784"/>
            <a:ext cx="7779320" cy="30005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66741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SIM_SCGC5</a:t>
            </a: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1173"/>
          <a:stretch/>
        </p:blipFill>
        <p:spPr bwMode="auto">
          <a:xfrm>
            <a:off x="683568" y="1340768"/>
            <a:ext cx="7779320" cy="1465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5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2968313"/>
              </p:ext>
            </p:extLst>
          </p:nvPr>
        </p:nvGraphicFramePr>
        <p:xfrm>
          <a:off x="1619672" y="3429000"/>
          <a:ext cx="6096000" cy="183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69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945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945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Bit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Nombre del bit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Descripción</a:t>
                      </a:r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smtClean="0"/>
                        <a:t>13-9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PORTE</a:t>
                      </a:r>
                    </a:p>
                    <a:p>
                      <a:r>
                        <a:rPr lang="es-MX" dirty="0" smtClean="0"/>
                        <a:t>PORTD</a:t>
                      </a:r>
                    </a:p>
                    <a:p>
                      <a:r>
                        <a:rPr lang="es-MX" dirty="0" smtClean="0"/>
                        <a:t>PORTC</a:t>
                      </a:r>
                    </a:p>
                    <a:p>
                      <a:r>
                        <a:rPr lang="es-MX" dirty="0" smtClean="0"/>
                        <a:t>PORTB</a:t>
                      </a:r>
                    </a:p>
                    <a:p>
                      <a:r>
                        <a:rPr lang="es-MX" dirty="0" smtClean="0"/>
                        <a:t>PORTA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Control para la compuerta:</a:t>
                      </a:r>
                    </a:p>
                    <a:p>
                      <a:r>
                        <a:rPr lang="es-MX" baseline="0" dirty="0" smtClean="0"/>
                        <a:t>0=Desactiva</a:t>
                      </a:r>
                    </a:p>
                    <a:p>
                      <a:r>
                        <a:rPr lang="es-MX" baseline="0" dirty="0" smtClean="0"/>
                        <a:t>1= Activa</a:t>
                      </a:r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2 Rectángulo"/>
          <p:cNvSpPr/>
          <p:nvPr/>
        </p:nvSpPr>
        <p:spPr>
          <a:xfrm>
            <a:off x="2195736" y="1196752"/>
            <a:ext cx="2376264" cy="1728192"/>
          </a:xfrm>
          <a:prstGeom prst="rect">
            <a:avLst/>
          </a:prstGeom>
          <a:noFill/>
          <a:ln w="571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noFill/>
            </a:endParaRPr>
          </a:p>
        </p:txBody>
      </p:sp>
    </p:spTree>
    <p:extLst>
      <p:ext uri="{BB962C8B-B14F-4D97-AF65-F5344CB8AC3E}">
        <p14:creationId xmlns:p14="http://schemas.microsoft.com/office/powerpoint/2010/main" val="97834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SIM_SCGC5</a:t>
            </a: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985"/>
          <a:stretch/>
        </p:blipFill>
        <p:spPr bwMode="auto">
          <a:xfrm>
            <a:off x="611560" y="1988840"/>
            <a:ext cx="7779320" cy="1470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5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1814553"/>
              </p:ext>
            </p:extLst>
          </p:nvPr>
        </p:nvGraphicFramePr>
        <p:xfrm>
          <a:off x="1619672" y="4149080"/>
          <a:ext cx="6840760" cy="1285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89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592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1257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Bit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Nombre del bit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Descripción</a:t>
                      </a:r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5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TSI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Control de activación de interrupciones</a:t>
                      </a:r>
                    </a:p>
                    <a:p>
                      <a:r>
                        <a:rPr lang="es-MX" dirty="0" smtClean="0"/>
                        <a:t>0 Desactiva</a:t>
                      </a:r>
                    </a:p>
                    <a:p>
                      <a:r>
                        <a:rPr lang="es-MX" dirty="0" smtClean="0"/>
                        <a:t>1</a:t>
                      </a:r>
                      <a:r>
                        <a:rPr lang="es-MX" baseline="0" dirty="0" smtClean="0"/>
                        <a:t> Activa</a:t>
                      </a:r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2 Flecha abajo"/>
          <p:cNvSpPr/>
          <p:nvPr/>
        </p:nvSpPr>
        <p:spPr>
          <a:xfrm>
            <a:off x="5662526" y="1412776"/>
            <a:ext cx="493649" cy="63383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48129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SIM_SCGC5</a:t>
            </a: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9138"/>
          <a:stretch/>
        </p:blipFill>
        <p:spPr bwMode="auto">
          <a:xfrm>
            <a:off x="683568" y="1484784"/>
            <a:ext cx="7779320" cy="15261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5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7820893"/>
              </p:ext>
            </p:extLst>
          </p:nvPr>
        </p:nvGraphicFramePr>
        <p:xfrm>
          <a:off x="1619672" y="3356992"/>
          <a:ext cx="6096000" cy="1285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61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598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Bit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Descripción</a:t>
                      </a:r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smtClean="0"/>
                        <a:t>0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dirty="0" smtClean="0"/>
                        <a:t>LPTMR </a:t>
                      </a:r>
                      <a:r>
                        <a:rPr lang="es-MX" baseline="0" dirty="0" smtClean="0"/>
                        <a:t> Activación del </a:t>
                      </a:r>
                      <a:r>
                        <a:rPr lang="es-MX" baseline="0" dirty="0" err="1" smtClean="0"/>
                        <a:t>timer</a:t>
                      </a:r>
                      <a:r>
                        <a:rPr lang="es-MX" baseline="0" dirty="0" smtClean="0"/>
                        <a:t> de baja potencia</a:t>
                      </a:r>
                      <a:endParaRPr lang="es-MX" dirty="0" smtClean="0"/>
                    </a:p>
                    <a:p>
                      <a:r>
                        <a:rPr lang="es-MX" dirty="0" smtClean="0"/>
                        <a:t>0 Desactiva</a:t>
                      </a:r>
                    </a:p>
                    <a:p>
                      <a:r>
                        <a:rPr lang="es-MX" dirty="0" smtClean="0"/>
                        <a:t>1</a:t>
                      </a:r>
                      <a:r>
                        <a:rPr lang="es-MX" baseline="0" dirty="0" smtClean="0"/>
                        <a:t> Activa</a:t>
                      </a:r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5 Flecha abajo"/>
          <p:cNvSpPr/>
          <p:nvPr/>
        </p:nvSpPr>
        <p:spPr>
          <a:xfrm>
            <a:off x="7884368" y="980728"/>
            <a:ext cx="493649" cy="63383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49136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err="1" smtClean="0"/>
              <a:t>PORTx_PCRn</a:t>
            </a:r>
            <a:endParaRPr lang="es-MX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772816"/>
            <a:ext cx="8084820" cy="26642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1 Título"/>
          <p:cNvSpPr txBox="1">
            <a:spLocks/>
          </p:cNvSpPr>
          <p:nvPr/>
        </p:nvSpPr>
        <p:spPr>
          <a:xfrm>
            <a:off x="514400" y="4725144"/>
            <a:ext cx="8229600" cy="20162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s-MX" sz="2400" dirty="0" smtClean="0"/>
              <a:t>La “x” que aparece en el registro pertenece al nombre del puerto (A,B,C,D,E).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endParaRPr lang="es-MX" sz="2400" dirty="0" smtClean="0"/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s-MX" sz="2400" dirty="0" smtClean="0"/>
              <a:t>“n” es el bit del puerto que se desea modificar.</a:t>
            </a:r>
            <a:endParaRPr lang="es-MX" sz="2400" dirty="0"/>
          </a:p>
        </p:txBody>
      </p:sp>
    </p:spTree>
    <p:extLst>
      <p:ext uri="{BB962C8B-B14F-4D97-AF65-F5344CB8AC3E}">
        <p14:creationId xmlns:p14="http://schemas.microsoft.com/office/powerpoint/2010/main" val="703913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6794</TotalTime>
  <Words>823</Words>
  <Application>Microsoft Office PowerPoint</Application>
  <PresentationFormat>Presentación en pantalla (4:3)</PresentationFormat>
  <Paragraphs>310</Paragraphs>
  <Slides>26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26</vt:i4>
      </vt:variant>
    </vt:vector>
  </HeadingPairs>
  <TitlesOfParts>
    <vt:vector size="30" baseType="lpstr">
      <vt:lpstr>Arial</vt:lpstr>
      <vt:lpstr>Calibri</vt:lpstr>
      <vt:lpstr>Wingdings</vt:lpstr>
      <vt:lpstr>Tema de Office</vt:lpstr>
      <vt:lpstr>Programación del freescale básico</vt:lpstr>
      <vt:lpstr>¿Cómo configurar los puertos?</vt:lpstr>
      <vt:lpstr>GPIO</vt:lpstr>
      <vt:lpstr>MANIPULAR LOS PUERTOS</vt:lpstr>
      <vt:lpstr>SIM_SCGC5</vt:lpstr>
      <vt:lpstr>SIM_SCGC5</vt:lpstr>
      <vt:lpstr>SIM_SCGC5</vt:lpstr>
      <vt:lpstr>SIM_SCGC5</vt:lpstr>
      <vt:lpstr>PORTx_PCRn</vt:lpstr>
      <vt:lpstr>PORTx_PCRn</vt:lpstr>
      <vt:lpstr>PORTx_PCRn</vt:lpstr>
      <vt:lpstr>PORTx_PCRn</vt:lpstr>
      <vt:lpstr>PORTx_PCRn</vt:lpstr>
      <vt:lpstr>Presentación de PowerPoint</vt:lpstr>
      <vt:lpstr>PORTx_PCRn</vt:lpstr>
      <vt:lpstr>GPIOx_PDDR</vt:lpstr>
      <vt:lpstr>GPIOx_PDIR</vt:lpstr>
      <vt:lpstr>Ejercicios de mascara</vt:lpstr>
      <vt:lpstr>Presentación de PowerPoint</vt:lpstr>
      <vt:lpstr>GPIOx_PDOR</vt:lpstr>
      <vt:lpstr>GPIOx_PTOR</vt:lpstr>
      <vt:lpstr>GPIOx_PSOR</vt:lpstr>
      <vt:lpstr>GPIOx_PCOR</vt:lpstr>
      <vt:lpstr>Preguntas.</vt:lpstr>
      <vt:lpstr>Ejercicios  Obtenga lo que se le pida</vt:lpstr>
      <vt:lpstr>EJEMPLO GPIO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Versipellis</dc:creator>
  <cp:lastModifiedBy>ACCESO PROHIBIDO</cp:lastModifiedBy>
  <cp:revision>199</cp:revision>
  <dcterms:created xsi:type="dcterms:W3CDTF">2014-10-03T16:26:26Z</dcterms:created>
  <dcterms:modified xsi:type="dcterms:W3CDTF">2019-10-07T17:15:36Z</dcterms:modified>
</cp:coreProperties>
</file>